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7" r:id="rId22"/>
    <p:sldId id="278" r:id="rId23"/>
    <p:sldId id="279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32"/>
  </p:normalViewPr>
  <p:slideViewPr>
    <p:cSldViewPr snapToGrid="0" snapToObjects="1">
      <p:cViewPr varScale="1">
        <p:scale>
          <a:sx n="106" d="100"/>
          <a:sy n="106" d="100"/>
        </p:scale>
        <p:origin x="7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005296-F58C-504F-8ABA-109D00EC300E}" type="datetimeFigureOut">
              <a:rPr kumimoji="1" lang="ja-JP" altLang="en-US" smtClean="0"/>
              <a:t>2018/7/31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4C7855-D26D-C047-9F3C-F1C51CA99F5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241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4C7855-D26D-C047-9F3C-F1C51CA99F5D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044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3;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7/31/18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7/31/18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3;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7/31/18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7/31/18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7/31/18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kumimoji="1"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kumimoji="1"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 err="1" smtClean="0"/>
              <a:t>phalcon</a:t>
            </a:r>
            <a:r>
              <a:rPr kumimoji="1" lang="ja-JP" altLang="en-US" dirty="0" smtClean="0"/>
              <a:t>で</a:t>
            </a:r>
            <a:r>
              <a:rPr kumimoji="1" lang="en-US" altLang="ja-JP" dirty="0" err="1" smtClean="0"/>
              <a:t>phpunit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68378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アノテーション</a:t>
            </a:r>
            <a:r>
              <a:rPr kumimoji="1" lang="en-US" altLang="ja-JP" dirty="0" smtClean="0"/>
              <a:t>1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930400"/>
            <a:ext cx="5288230" cy="2424363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677334" y="1561068"/>
            <a:ext cx="4200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Exception</a:t>
            </a:r>
            <a:r>
              <a:rPr kumimoji="1" lang="ja-JP" altLang="en-US" dirty="0" smtClean="0"/>
              <a:t>が発生するメソッドのテスト</a:t>
            </a:r>
            <a:endParaRPr kumimoji="1" lang="ja-JP" altLang="en-US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4993105"/>
            <a:ext cx="5462088" cy="1658718"/>
          </a:xfrm>
          <a:prstGeom prst="rect">
            <a:avLst/>
          </a:prstGeom>
        </p:spPr>
      </p:pic>
      <p:sp>
        <p:nvSpPr>
          <p:cNvPr id="9" name="テキスト ボックス 8"/>
          <p:cNvSpPr txBox="1"/>
          <p:nvPr/>
        </p:nvSpPr>
        <p:spPr>
          <a:xfrm>
            <a:off x="677334" y="4623773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/>
              <a:t>テストするクラス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59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アノテーション</a:t>
            </a:r>
            <a:r>
              <a:rPr lang="en-US" altLang="ja-JP" dirty="0" smtClean="0"/>
              <a:t>2</a:t>
            </a:r>
            <a:endParaRPr kumimoji="1" lang="ja-JP" altLang="en-US" dirty="0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677334" y="1561068"/>
            <a:ext cx="295465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複数パターンで行うテスト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・</a:t>
            </a:r>
            <a:r>
              <a:rPr kumimoji="1" lang="en-US" altLang="ja-JP" dirty="0" err="1" smtClean="0"/>
              <a:t>dataProvider</a:t>
            </a:r>
            <a:r>
              <a:rPr kumimoji="1" lang="ja-JP" altLang="en-US" dirty="0" smtClean="0"/>
              <a:t>で指定した</a:t>
            </a:r>
            <a:endParaRPr kumimoji="1" lang="en-US" altLang="ja-JP" dirty="0" smtClean="0"/>
          </a:p>
          <a:p>
            <a:r>
              <a:rPr kumimoji="1" lang="ja-JP" altLang="en-US" dirty="0" smtClean="0"/>
              <a:t>メソッドが引数に入る</a:t>
            </a:r>
            <a:endParaRPr kumimoji="1" lang="en-US" altLang="ja-JP" dirty="0" smtClean="0"/>
          </a:p>
          <a:p>
            <a:endParaRPr kumimoji="1" lang="en-US" altLang="ja-JP" dirty="0" smtClean="0"/>
          </a:p>
          <a:p>
            <a:r>
              <a:rPr kumimoji="1" lang="ja-JP" altLang="en-US" dirty="0" smtClean="0"/>
              <a:t>・</a:t>
            </a:r>
            <a:r>
              <a:rPr kumimoji="1" lang="en-US" altLang="ja-JP" dirty="0" err="1" smtClean="0"/>
              <a:t>dataProvider</a:t>
            </a:r>
            <a:r>
              <a:rPr kumimoji="1" lang="ja-JP" altLang="en-US" dirty="0" smtClean="0"/>
              <a:t>は配列の</a:t>
            </a:r>
            <a:endParaRPr kumimoji="1" lang="en-US" altLang="ja-JP" dirty="0" smtClean="0"/>
          </a:p>
          <a:p>
            <a:r>
              <a:rPr kumimoji="1" lang="ja-JP" altLang="en-US" dirty="0" smtClean="0"/>
              <a:t>配列を</a:t>
            </a:r>
            <a:r>
              <a:rPr kumimoji="1" lang="en-US" altLang="ja-JP" dirty="0" smtClean="0"/>
              <a:t>return</a:t>
            </a:r>
            <a:r>
              <a:rPr kumimoji="1" lang="ja-JP" altLang="en-US" dirty="0" smtClean="0"/>
              <a:t>する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1989" y="1561068"/>
            <a:ext cx="5989242" cy="500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98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US" altLang="ja-JP" dirty="0"/>
              <a:t>assert</a:t>
            </a:r>
            <a:r>
              <a:rPr lang="ja-JP" altLang="en-US" dirty="0"/>
              <a:t>メソッド</a:t>
            </a:r>
            <a:r>
              <a:rPr lang="en-US" altLang="ja-JP" dirty="0"/>
              <a:t>(</a:t>
            </a:r>
            <a:r>
              <a:rPr lang="ja-JP" altLang="en-US" dirty="0"/>
              <a:t>アサーション</a:t>
            </a:r>
            <a:r>
              <a:rPr lang="en-US" altLang="ja-JP" dirty="0"/>
              <a:t>)</a:t>
            </a:r>
            <a:endParaRPr kumimoji="1" lang="ja-JP" alt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xmlns="" id="{0AA4917F-C3D7-421A-822D-62E1625E3A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ja-JP" altLang="en-US" dirty="0" smtClean="0"/>
              <a:t>よく使用するメソッド</a:t>
            </a:r>
            <a:endParaRPr lang="en-US" altLang="ja-JP" dirty="0" smtClean="0"/>
          </a:p>
          <a:p>
            <a:r>
              <a:rPr lang="ja-JP" altLang="en-US" dirty="0" smtClean="0"/>
              <a:t>これ以外にもたくさんあるが、公式ドキュメントを参照</a:t>
            </a:r>
            <a:endParaRPr lang="en-US" altLang="ja-JP" dirty="0" smtClean="0"/>
          </a:p>
        </p:txBody>
      </p:sp>
      <p:pic>
        <p:nvPicPr>
          <p:cNvPr id="8" name="コンテンツ プレースホルダ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035" y="1260841"/>
            <a:ext cx="4602747" cy="3831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618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28460BD8-AE3F-4AC9-9D0B-717052AA5D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xmlns="" id="{54420CFE-F482-466E-9E1E-C78513C0B85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xmlns="" id="{5331032B-BD21-4BDA-920C-12E3580525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xmlns="" id="{E7514DA3-59E7-409E-8A3B-AD097F6E564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xmlns="" id="{57B9A2A6-3BE4-4599-9364-F71C5BFD61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xmlns="" id="{4FD744C6-4ED8-4BC9-BF68-6BDF701C5DB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xmlns="" id="{092C5BAD-C911-4F8F-A1C5-470268BE668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xmlns="" id="{B133D0C8-4EC4-424F-8E70-0482D5B1B6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xmlns="" id="{7B1532A0-F4B3-4DE8-B18F-740CAAD25A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xmlns="" id="{8EFDD162-BBBA-4062-8BBF-53DBA109137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xmlns="" id="{DCFC9E65-3E19-4483-B952-25D29683CA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xmlns="" id="{2783C067-F8BF-4755-B516-8A0CD74CF60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664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507067" y="1397000"/>
            <a:ext cx="7766936" cy="265383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kumimoji="1" lang="en-US" altLang="ja-JP" sz="5400" dirty="0"/>
              <a:t>phalcon</a:t>
            </a:r>
            <a:r>
              <a:rPr kumimoji="1" lang="ja-JP" altLang="en-US" sz="5400" dirty="0"/>
              <a:t>での書き方</a:t>
            </a:r>
            <a:endParaRPr kumimoji="1" lang="en-US" altLang="ja-JP" sz="5400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1507067" y="4050833"/>
            <a:ext cx="7766936" cy="10968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kumimoji="1" lang="en-US" altLang="ja-JP" sz="1800" dirty="0" err="1" smtClean="0"/>
              <a:t>api</a:t>
            </a:r>
            <a:r>
              <a:rPr kumimoji="1" lang="ja-JP" altLang="en-US" sz="1800" dirty="0" smtClean="0"/>
              <a:t>実行結合テスト</a:t>
            </a:r>
            <a:endParaRPr kumimoji="1" lang="en-US" altLang="ja-JP" sz="1800" dirty="0"/>
          </a:p>
        </p:txBody>
      </p:sp>
      <p:sp>
        <p:nvSpPr>
          <p:cNvPr id="22" name="Isosceles Triangle 21">
            <a:extLst>
              <a:ext uri="{FF2B5EF4-FFF2-40B4-BE49-F238E27FC236}">
                <a16:creationId xmlns:a16="http://schemas.microsoft.com/office/drawing/2014/main" xmlns="" id="{2ED796EC-E7FF-46DB-B912-FB08BF12AA6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xmlns="" id="{549A2DAB-B431-487D-95AD-BB0FECB49E5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8534" y="3818467"/>
            <a:ext cx="4450292" cy="3039533"/>
          </a:xfrm>
          <a:prstGeom prst="triangle">
            <a:avLst>
              <a:gd name="adj" fmla="val 100000"/>
            </a:avLst>
          </a:prstGeom>
          <a:solidFill>
            <a:schemeClr val="accent3">
              <a:alpha val="88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xmlns="" id="{C5ECDEE1-7093-418F-9CF5-24EEB115C1C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134600" y="0"/>
            <a:ext cx="1727200" cy="6858000"/>
          </a:xfrm>
          <a:prstGeom prst="line">
            <a:avLst/>
          </a:prstGeom>
          <a:ln w="15875" cap="sq">
            <a:solidFill>
              <a:schemeClr val="accent2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xmlns="" id="{045062AF-EB11-4651-BC4A-4DA21768DE8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7">
            <a:extLst>
              <a:ext uri="{FF2B5EF4-FFF2-40B4-BE49-F238E27FC236}">
                <a16:creationId xmlns:a16="http://schemas.microsoft.com/office/drawing/2014/main" xmlns="" id="{0819F787-32B4-46A8-BC57-C6571BCEE24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5641" y="0"/>
            <a:ext cx="1766359" cy="6858000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37215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 err="1" smtClean="0"/>
              <a:t>phalcon</a:t>
            </a:r>
            <a:r>
              <a:rPr lang="en-US" altLang="ja-JP" dirty="0" smtClean="0"/>
              <a:t>/incubator</a:t>
            </a:r>
            <a:r>
              <a:rPr lang="ja-JP" altLang="en-US" dirty="0" smtClean="0"/>
              <a:t>を使用する</a:t>
            </a:r>
            <a:endParaRPr kumimoji="1" lang="ja-JP" altLang="en-US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75744" y="2160983"/>
            <a:ext cx="7565887" cy="576262"/>
          </a:xfrm>
        </p:spPr>
        <p:txBody>
          <a:bodyPr/>
          <a:lstStyle/>
          <a:p>
            <a:r>
              <a:rPr kumimoji="1" lang="ja-JP" altLang="en-US" dirty="0" smtClean="0"/>
              <a:t>用意されているケースで継承するベースクラス作成</a:t>
            </a:r>
            <a:endParaRPr kumimoji="1" lang="ja-JP" altLang="en-US" dirty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745" y="2737245"/>
            <a:ext cx="7087426" cy="3296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526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77334" y="390692"/>
            <a:ext cx="7087426" cy="576262"/>
          </a:xfrm>
        </p:spPr>
        <p:txBody>
          <a:bodyPr/>
          <a:lstStyle/>
          <a:p>
            <a:r>
              <a:rPr lang="ja-JP" altLang="en-US" dirty="0" smtClean="0"/>
              <a:t>ベースクラスで</a:t>
            </a:r>
            <a:r>
              <a:rPr lang="en-US" altLang="ja-JP" dirty="0" smtClean="0"/>
              <a:t>Di</a:t>
            </a:r>
            <a:r>
              <a:rPr lang="ja-JP" altLang="en-US" dirty="0" smtClean="0"/>
              <a:t>をセットアップ</a:t>
            </a:r>
            <a:endParaRPr kumimoji="1" lang="ja-JP" altLang="en-US" dirty="0"/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996654"/>
            <a:ext cx="7985403" cy="5730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463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77334" y="390692"/>
            <a:ext cx="7087426" cy="576262"/>
          </a:xfrm>
        </p:spPr>
        <p:txBody>
          <a:bodyPr/>
          <a:lstStyle/>
          <a:p>
            <a:r>
              <a:rPr lang="ja-JP" altLang="en-US" dirty="0" smtClean="0"/>
              <a:t>ベースクラスでテスト終了後に初期化</a:t>
            </a:r>
            <a:endParaRPr kumimoji="1" lang="ja-JP" altLang="en-US" dirty="0"/>
          </a:p>
        </p:txBody>
      </p:sp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966954"/>
            <a:ext cx="4915567" cy="5891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583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kumimoji="1" lang="en-US" altLang="ja-JP" dirty="0"/>
              <a:t>API</a:t>
            </a:r>
            <a:r>
              <a:rPr kumimoji="1" lang="ja-JP" altLang="en-US" dirty="0"/>
              <a:t>実行メソッドを準備</a:t>
            </a:r>
          </a:p>
        </p:txBody>
      </p:sp>
      <p:pic>
        <p:nvPicPr>
          <p:cNvPr id="7" name="コンテンツ プレースホルダ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474" y="2159331"/>
            <a:ext cx="5283289" cy="3777551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xmlns="" id="{BD1DFBC3-A385-412E-93D6-6E06FBDF1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6039" y="2160589"/>
            <a:ext cx="2927185" cy="3880773"/>
          </a:xfrm>
        </p:spPr>
        <p:txBody>
          <a:bodyPr>
            <a:normAutofit/>
          </a:bodyPr>
          <a:lstStyle/>
          <a:p>
            <a:r>
              <a:rPr lang="ja-JP" altLang="en-US" sz="1500" dirty="0" smtClean="0"/>
              <a:t>このメソッドを使用して</a:t>
            </a:r>
            <a:r>
              <a:rPr lang="en-US" altLang="ja-JP" sz="1500" dirty="0" err="1" smtClean="0"/>
              <a:t>url</a:t>
            </a:r>
            <a:r>
              <a:rPr lang="ja-JP" altLang="en-US" sz="1500" dirty="0" smtClean="0"/>
              <a:t>とパラメータが投げられた時の処理を実行させる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42826888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結果は</a:t>
            </a:r>
            <a:r>
              <a:rPr kumimoji="1" lang="en-US" altLang="ja-JP" dirty="0" smtClean="0"/>
              <a:t>response</a:t>
            </a:r>
            <a:r>
              <a:rPr lang="ja-JP" altLang="en-US" dirty="0" smtClean="0"/>
              <a:t>から</a:t>
            </a:r>
            <a:r>
              <a:rPr kumimoji="1" lang="ja-JP" altLang="en-US" dirty="0" smtClean="0"/>
              <a:t>取得する</a:t>
            </a:r>
            <a:endParaRPr kumimoji="1" lang="ja-JP" altLang="en-US" dirty="0"/>
          </a:p>
        </p:txBody>
      </p:sp>
      <p:pic>
        <p:nvPicPr>
          <p:cNvPr id="4" name="コンテンツ プレースホルダー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863" y="3103929"/>
            <a:ext cx="8596312" cy="1994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1960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090445" y="609599"/>
            <a:ext cx="3183556" cy="2783305"/>
          </a:xfrm>
        </p:spPr>
        <p:txBody>
          <a:bodyPr anchor="ctr">
            <a:normAutofit/>
          </a:bodyPr>
          <a:lstStyle/>
          <a:p>
            <a:r>
              <a:rPr kumimoji="1" lang="ja-JP" altLang="en-US" dirty="0" smtClean="0"/>
              <a:t>ベースクラスを継承してテストを書いていく</a:t>
            </a:r>
            <a:endParaRPr kumimoji="1" lang="ja-JP" altLang="en-US" dirty="0"/>
          </a:p>
        </p:txBody>
      </p:sp>
      <p:pic>
        <p:nvPicPr>
          <p:cNvPr id="7" name="コンテンツ プレースホルダ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197" y="804672"/>
            <a:ext cx="4700226" cy="523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813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A65AC7D1-EAA9-48F5-B509-60A7F50BF70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xmlns="" id="{D6320AF9-619A-4175-865B-5663E1AEF4C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063B6EC6-D752-4EE7-908B-F8F19E8C7FE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953376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xmlns="" id="{EFECD4E8-AD3E-4228-82A2-9461958EA94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2133042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23">
            <a:extLst>
              <a:ext uri="{FF2B5EF4-FFF2-40B4-BE49-F238E27FC236}">
                <a16:creationId xmlns:a16="http://schemas.microsoft.com/office/drawing/2014/main" xmlns="" id="{7E018740-5C2B-4A41-AC1A-7E68D1EC195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24631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25">
            <a:extLst>
              <a:ext uri="{FF2B5EF4-FFF2-40B4-BE49-F238E27FC236}">
                <a16:creationId xmlns:a16="http://schemas.microsoft.com/office/drawing/2014/main" xmlns="" id="{166F75A4-C475-4941-8EE2-B80A06A2C1B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6597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xmlns="" id="{A032553A-72E8-4B0D-8405-FF9771C9AF0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5488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7">
            <a:extLst>
              <a:ext uri="{FF2B5EF4-FFF2-40B4-BE49-F238E27FC236}">
                <a16:creationId xmlns:a16="http://schemas.microsoft.com/office/drawing/2014/main" xmlns="" id="{765800AC-C3B9-498E-87BC-29FAE4C76B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7655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xmlns="" id="{1F9D6ACB-2FF4-49F9-978A-E0D5327FC63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14821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77334" y="609599"/>
            <a:ext cx="3843375" cy="5545667"/>
          </a:xfrm>
        </p:spPr>
        <p:txBody>
          <a:bodyPr anchor="ctr">
            <a:normAutofit/>
          </a:bodyPr>
          <a:lstStyle/>
          <a:p>
            <a:r>
              <a:rPr kumimoji="1" lang="ja-JP" alt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目次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xmlns="" id="{142BFA2A-77A0-4F60-A32A-685681C848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82154" y="-8467"/>
            <a:ext cx="7109846" cy="6866467"/>
          </a:xfrm>
          <a:custGeom>
            <a:avLst/>
            <a:gdLst>
              <a:gd name="connsiteX0" fmla="*/ 0 w 7109846"/>
              <a:gd name="connsiteY0" fmla="*/ 0 h 6866467"/>
              <a:gd name="connsiteX1" fmla="*/ 1249825 w 7109846"/>
              <a:gd name="connsiteY1" fmla="*/ 0 h 6866467"/>
              <a:gd name="connsiteX2" fmla="*/ 1249825 w 7109846"/>
              <a:gd name="connsiteY2" fmla="*/ 8467 h 6866467"/>
              <a:gd name="connsiteX3" fmla="*/ 7109846 w 7109846"/>
              <a:gd name="connsiteY3" fmla="*/ 8467 h 6866467"/>
              <a:gd name="connsiteX4" fmla="*/ 7109846 w 7109846"/>
              <a:gd name="connsiteY4" fmla="*/ 6866467 h 6866467"/>
              <a:gd name="connsiteX5" fmla="*/ 1249825 w 7109846"/>
              <a:gd name="connsiteY5" fmla="*/ 6866467 h 6866467"/>
              <a:gd name="connsiteX6" fmla="*/ 1109382 w 7109846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09846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7109846" y="8467"/>
                </a:lnTo>
                <a:lnTo>
                  <a:pt x="7109846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6116084" y="609600"/>
            <a:ext cx="5511296" cy="5545667"/>
          </a:xfrm>
        </p:spPr>
        <p:txBody>
          <a:bodyPr anchor="ctr">
            <a:normAutofit/>
          </a:bodyPr>
          <a:lstStyle/>
          <a:p>
            <a:r>
              <a:rPr lang="ja-JP" altLang="en-US" dirty="0">
                <a:solidFill>
                  <a:srgbClr val="FFFFFF"/>
                </a:solidFill>
              </a:rPr>
              <a:t>テスト</a:t>
            </a:r>
            <a:r>
              <a:rPr kumimoji="1" lang="ja-JP" altLang="en-US" dirty="0">
                <a:solidFill>
                  <a:srgbClr val="FFFFFF"/>
                </a:solidFill>
              </a:rPr>
              <a:t>準備</a:t>
            </a:r>
            <a:endParaRPr kumimoji="1" lang="en-US" altLang="ja-JP" dirty="0">
              <a:solidFill>
                <a:srgbClr val="FFFFFF"/>
              </a:solidFill>
            </a:endParaRPr>
          </a:p>
          <a:p>
            <a:pPr lvl="1"/>
            <a:r>
              <a:rPr kumimoji="1" lang="en-US" altLang="ja-JP" dirty="0" err="1">
                <a:solidFill>
                  <a:srgbClr val="FFFFFF"/>
                </a:solidFill>
              </a:rPr>
              <a:t>phpunit</a:t>
            </a:r>
            <a:r>
              <a:rPr kumimoji="1" lang="ja-JP" altLang="en-US" dirty="0">
                <a:solidFill>
                  <a:srgbClr val="FFFFFF"/>
                </a:solidFill>
              </a:rPr>
              <a:t>インストール</a:t>
            </a:r>
            <a:endParaRPr kumimoji="1" lang="en-US" altLang="ja-JP" dirty="0">
              <a:solidFill>
                <a:srgbClr val="FFFFFF"/>
              </a:solidFill>
            </a:endParaRPr>
          </a:p>
          <a:p>
            <a:pPr lvl="1"/>
            <a:r>
              <a:rPr lang="en-US" altLang="ja-JP" dirty="0" err="1">
                <a:solidFill>
                  <a:srgbClr val="FFFFFF"/>
                </a:solidFill>
              </a:rPr>
              <a:t>phpunit.xml</a:t>
            </a:r>
            <a:r>
              <a:rPr lang="ja-JP" altLang="en-US" dirty="0">
                <a:solidFill>
                  <a:srgbClr val="FFFFFF"/>
                </a:solidFill>
              </a:rPr>
              <a:t>作成</a:t>
            </a:r>
            <a:endParaRPr lang="en-US" altLang="ja-JP" dirty="0">
              <a:solidFill>
                <a:srgbClr val="FFFFFF"/>
              </a:solidFill>
            </a:endParaRPr>
          </a:p>
          <a:p>
            <a:pPr lvl="1"/>
            <a:r>
              <a:rPr lang="en-US" altLang="ja-JP" dirty="0">
                <a:solidFill>
                  <a:srgbClr val="FFFFFF"/>
                </a:solidFill>
              </a:rPr>
              <a:t>bootstrap</a:t>
            </a:r>
            <a:r>
              <a:rPr lang="ja-JP" altLang="en-US" dirty="0">
                <a:solidFill>
                  <a:srgbClr val="FFFFFF"/>
                </a:solidFill>
              </a:rPr>
              <a:t>ファイルの作成</a:t>
            </a:r>
            <a:endParaRPr kumimoji="1" lang="en-US" altLang="ja-JP" dirty="0">
              <a:solidFill>
                <a:srgbClr val="FFFFFF"/>
              </a:solidFill>
            </a:endParaRPr>
          </a:p>
          <a:p>
            <a:r>
              <a:rPr kumimoji="1" lang="en-US" altLang="ja-JP" dirty="0" err="1">
                <a:solidFill>
                  <a:srgbClr val="FFFFFF"/>
                </a:solidFill>
              </a:rPr>
              <a:t>phpunit</a:t>
            </a:r>
            <a:r>
              <a:rPr kumimoji="1" lang="ja-JP" altLang="en-US" dirty="0" smtClean="0">
                <a:solidFill>
                  <a:srgbClr val="FFFFFF"/>
                </a:solidFill>
              </a:rPr>
              <a:t>のメソッド紹介</a:t>
            </a:r>
            <a:endParaRPr kumimoji="1" lang="en-US" altLang="ja-JP" dirty="0" smtClean="0">
              <a:solidFill>
                <a:srgbClr val="FFFFFF"/>
              </a:solidFill>
            </a:endParaRPr>
          </a:p>
          <a:p>
            <a:pPr lvl="1"/>
            <a:r>
              <a:rPr lang="ja-JP" altLang="en-US" dirty="0" smtClean="0">
                <a:solidFill>
                  <a:srgbClr val="FFFFFF"/>
                </a:solidFill>
              </a:rPr>
              <a:t>テストが実行されるメソッド</a:t>
            </a:r>
            <a:endParaRPr kumimoji="1" lang="en-US" altLang="ja-JP" dirty="0">
              <a:solidFill>
                <a:srgbClr val="FFFFFF"/>
              </a:solidFill>
            </a:endParaRPr>
          </a:p>
          <a:p>
            <a:pPr lvl="1"/>
            <a:r>
              <a:rPr lang="en-US" altLang="ja-JP" dirty="0" err="1">
                <a:solidFill>
                  <a:srgbClr val="FFFFFF"/>
                </a:solidFill>
              </a:rPr>
              <a:t>setUp</a:t>
            </a:r>
            <a:r>
              <a:rPr lang="en-US" altLang="ja-JP" dirty="0">
                <a:solidFill>
                  <a:srgbClr val="FFFFFF"/>
                </a:solidFill>
              </a:rPr>
              <a:t>/</a:t>
            </a:r>
            <a:r>
              <a:rPr lang="en-US" altLang="ja-JP" dirty="0" err="1">
                <a:solidFill>
                  <a:srgbClr val="FFFFFF"/>
                </a:solidFill>
              </a:rPr>
              <a:t>tearDown</a:t>
            </a:r>
            <a:endParaRPr lang="en-US" altLang="ja-JP" dirty="0">
              <a:solidFill>
                <a:srgbClr val="FFFFFF"/>
              </a:solidFill>
            </a:endParaRPr>
          </a:p>
          <a:p>
            <a:pPr lvl="1"/>
            <a:r>
              <a:rPr lang="ja-JP" altLang="en-US" dirty="0">
                <a:solidFill>
                  <a:srgbClr val="FFFFFF"/>
                </a:solidFill>
              </a:rPr>
              <a:t>アノテーション</a:t>
            </a:r>
            <a:endParaRPr lang="en-US" altLang="ja-JP" dirty="0">
              <a:solidFill>
                <a:srgbClr val="FFFFFF"/>
              </a:solidFill>
            </a:endParaRPr>
          </a:p>
          <a:p>
            <a:pPr lvl="1"/>
            <a:r>
              <a:rPr lang="en-US" altLang="ja-JP" dirty="0">
                <a:solidFill>
                  <a:srgbClr val="FFFFFF"/>
                </a:solidFill>
              </a:rPr>
              <a:t>assert</a:t>
            </a:r>
            <a:r>
              <a:rPr lang="ja-JP" altLang="en-US" dirty="0">
                <a:solidFill>
                  <a:srgbClr val="FFFFFF"/>
                </a:solidFill>
              </a:rPr>
              <a:t>メソッド</a:t>
            </a:r>
            <a:endParaRPr lang="en-US" altLang="ja-JP" dirty="0">
              <a:solidFill>
                <a:srgbClr val="FFFFFF"/>
              </a:solidFill>
            </a:endParaRPr>
          </a:p>
          <a:p>
            <a:r>
              <a:rPr lang="en-US" altLang="ja-JP" dirty="0" err="1" smtClean="0">
                <a:solidFill>
                  <a:srgbClr val="FFFFFF"/>
                </a:solidFill>
              </a:rPr>
              <a:t>phalcon</a:t>
            </a:r>
            <a:r>
              <a:rPr lang="ja-JP" altLang="en-US" dirty="0" smtClean="0">
                <a:solidFill>
                  <a:srgbClr val="FFFFFF"/>
                </a:solidFill>
              </a:rPr>
              <a:t>での書き方</a:t>
            </a:r>
            <a:endParaRPr lang="en-US" altLang="ja-JP" dirty="0">
              <a:solidFill>
                <a:srgbClr val="FFFFFF"/>
              </a:solidFill>
            </a:endParaRPr>
          </a:p>
          <a:p>
            <a:endParaRPr lang="en-US" altLang="ja-JP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2548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28460BD8-AE3F-4AC9-9D0B-717052AA5D3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="" xmlns:a16="http://schemas.microsoft.com/office/drawing/2014/main" id="{54420CFE-F482-466E-9E1E-C78513C0B85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="" xmlns:a16="http://schemas.microsoft.com/office/drawing/2014/main" id="{5331032B-BD21-4BDA-920C-12E35805256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="" xmlns:a16="http://schemas.microsoft.com/office/drawing/2014/main" id="{E7514DA3-59E7-409E-8A3B-AD097F6E564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="" xmlns:a16="http://schemas.microsoft.com/office/drawing/2014/main" id="{57B9A2A6-3BE4-4599-9364-F71C5BFD61F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="" xmlns:a16="http://schemas.microsoft.com/office/drawing/2014/main" id="{4FD744C6-4ED8-4BC9-BF68-6BDF701C5DB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="" xmlns:a16="http://schemas.microsoft.com/office/drawing/2014/main" id="{092C5BAD-C911-4F8F-A1C5-470268BE668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="" xmlns:a16="http://schemas.microsoft.com/office/drawing/2014/main" id="{B133D0C8-4EC4-424F-8E70-0482D5B1B6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="" xmlns:a16="http://schemas.microsoft.com/office/drawing/2014/main" id="{7B1532A0-F4B3-4DE8-B18F-740CAAD25AC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="" xmlns:a16="http://schemas.microsoft.com/office/drawing/2014/main" id="{8EFDD162-BBBA-4062-8BBF-53DBA109137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="" xmlns:a16="http://schemas.microsoft.com/office/drawing/2014/main" id="{DCFC9E65-3E19-4483-B952-25D29683CA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0" name="Rectangle 19">
            <a:extLst>
              <a:ext uri="{FF2B5EF4-FFF2-40B4-BE49-F238E27FC236}">
                <a16:creationId xmlns="" xmlns:a16="http://schemas.microsoft.com/office/drawing/2014/main" id="{0ADFFC45-3DC9-4433-926F-043E879D9DF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="" xmlns:a16="http://schemas.microsoft.com/office/drawing/2014/main" id="{B5F26A87-0610-435F-AA13-BD658385C9D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67230" y="-8468"/>
            <a:ext cx="4763558" cy="6866467"/>
            <a:chOff x="67175" y="-8467"/>
            <a:chExt cx="4763558" cy="68664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="" xmlns:a16="http://schemas.microsoft.com/office/drawing/2014/main" id="{E6321436-5AAD-4FB6-BB0D-316D4540E82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448300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="" xmlns:a16="http://schemas.microsoft.com/office/drawing/2014/main" id="{94B0BD33-3D46-4F43-947A-825DFEF6106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7175" y="3681413"/>
              <a:ext cx="4763558" cy="3176587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3">
              <a:extLst>
                <a:ext uri="{FF2B5EF4-FFF2-40B4-BE49-F238E27FC236}">
                  <a16:creationId xmlns="" xmlns:a16="http://schemas.microsoft.com/office/drawing/2014/main" id="{92E26C27-E1F5-47DC-9F83-469D196C55D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58764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="" xmlns:a16="http://schemas.microsoft.com/office/drawing/2014/main" id="{95F944E7-2B4E-4AE2-B4DB-846FF8AE0B7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0730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>
              <a:extLst>
                <a:ext uri="{FF2B5EF4-FFF2-40B4-BE49-F238E27FC236}">
                  <a16:creationId xmlns="" xmlns:a16="http://schemas.microsoft.com/office/drawing/2014/main" id="{FF14952D-390F-46CC-B302-73DDD9C4160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9621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>
              <a:extLst>
                <a:ext uri="{FF2B5EF4-FFF2-40B4-BE49-F238E27FC236}">
                  <a16:creationId xmlns="" xmlns:a16="http://schemas.microsoft.com/office/drawing/2014/main" id="{867CDE55-B22A-40D0-882A-9452919EEC2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11788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>
              <a:extLst>
                <a:ext uri="{FF2B5EF4-FFF2-40B4-BE49-F238E27FC236}">
                  <a16:creationId xmlns="" xmlns:a16="http://schemas.microsoft.com/office/drawing/2014/main" id="{8C409231-C942-4808-B529-DAC32A7DB00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48954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77335" y="1282701"/>
            <a:ext cx="5096060" cy="43071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ja-JP" altLang="en-US" sz="5400" dirty="0" smtClean="0"/>
              <a:t>高速化</a:t>
            </a:r>
            <a:r>
              <a:rPr lang="en-US" altLang="ja-JP" sz="5400" dirty="0" smtClean="0"/>
              <a:t/>
            </a:r>
            <a:br>
              <a:rPr lang="en-US" altLang="ja-JP" sz="5400" dirty="0" smtClean="0"/>
            </a:br>
            <a:endParaRPr kumimoji="1" lang="en-US" altLang="ja-JP" sz="5400" dirty="0"/>
          </a:p>
        </p:txBody>
      </p:sp>
      <p:sp>
        <p:nvSpPr>
          <p:cNvPr id="31" name="Freeform: Shape 30">
            <a:extLst>
              <a:ext uri="{FF2B5EF4-FFF2-40B4-BE49-F238E27FC236}">
                <a16:creationId xmlns="" xmlns:a16="http://schemas.microsoft.com/office/drawing/2014/main" id="{69370F01-B8C9-4CE4-824C-92B2792E6E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36497" y="-8468"/>
            <a:ext cx="5074930" cy="6866468"/>
          </a:xfrm>
          <a:custGeom>
            <a:avLst/>
            <a:gdLst>
              <a:gd name="connsiteX0" fmla="*/ 0 w 5074930"/>
              <a:gd name="connsiteY0" fmla="*/ 0 h 6858000"/>
              <a:gd name="connsiteX1" fmla="*/ 1249825 w 5074930"/>
              <a:gd name="connsiteY1" fmla="*/ 0 h 6858000"/>
              <a:gd name="connsiteX2" fmla="*/ 1249825 w 5074930"/>
              <a:gd name="connsiteY2" fmla="*/ 8457 h 6858000"/>
              <a:gd name="connsiteX3" fmla="*/ 5074930 w 5074930"/>
              <a:gd name="connsiteY3" fmla="*/ 8457 h 6858000"/>
              <a:gd name="connsiteX4" fmla="*/ 5074930 w 5074930"/>
              <a:gd name="connsiteY4" fmla="*/ 6858000 h 6858000"/>
              <a:gd name="connsiteX5" fmla="*/ 1249825 w 5074930"/>
              <a:gd name="connsiteY5" fmla="*/ 6858000 h 6858000"/>
              <a:gd name="connsiteX6" fmla="*/ 1109383 w 507493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4930" h="6858000">
                <a:moveTo>
                  <a:pt x="0" y="0"/>
                </a:moveTo>
                <a:lnTo>
                  <a:pt x="1249825" y="0"/>
                </a:lnTo>
                <a:lnTo>
                  <a:pt x="1249825" y="8457"/>
                </a:lnTo>
                <a:lnTo>
                  <a:pt x="5074930" y="8457"/>
                </a:lnTo>
                <a:lnTo>
                  <a:pt x="5074930" y="6858000"/>
                </a:lnTo>
                <a:lnTo>
                  <a:pt x="1249825" y="6858000"/>
                </a:lnTo>
                <a:lnTo>
                  <a:pt x="1109383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1478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28460BD8-AE3F-4AC9-9D0B-717052AA5D3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="" xmlns:a16="http://schemas.microsoft.com/office/drawing/2014/main" id="{54420CFE-F482-466E-9E1E-C78513C0B85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="" xmlns:a16="http://schemas.microsoft.com/office/drawing/2014/main" id="{5331032B-BD21-4BDA-920C-12E35805256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="" xmlns:a16="http://schemas.microsoft.com/office/drawing/2014/main" id="{E7514DA3-59E7-409E-8A3B-AD097F6E564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="" xmlns:a16="http://schemas.microsoft.com/office/drawing/2014/main" id="{57B9A2A6-3BE4-4599-9364-F71C5BFD61F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="" xmlns:a16="http://schemas.microsoft.com/office/drawing/2014/main" id="{4FD744C6-4ED8-4BC9-BF68-6BDF701C5DB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="" xmlns:a16="http://schemas.microsoft.com/office/drawing/2014/main" id="{092C5BAD-C911-4F8F-A1C5-470268BE668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="" xmlns:a16="http://schemas.microsoft.com/office/drawing/2014/main" id="{B133D0C8-4EC4-424F-8E70-0482D5B1B6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="" xmlns:a16="http://schemas.microsoft.com/office/drawing/2014/main" id="{7B1532A0-F4B3-4DE8-B18F-740CAAD25AC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="" xmlns:a16="http://schemas.microsoft.com/office/drawing/2014/main" id="{8EFDD162-BBBA-4062-8BBF-53DBA109137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="" xmlns:a16="http://schemas.microsoft.com/office/drawing/2014/main" id="{DCFC9E65-3E19-4483-B952-25D29683CA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0" name="Rectangle 19">
            <a:extLst>
              <a:ext uri="{FF2B5EF4-FFF2-40B4-BE49-F238E27FC236}">
                <a16:creationId xmlns="" xmlns:a16="http://schemas.microsoft.com/office/drawing/2014/main" id="{0ADFFC45-3DC9-4433-926F-043E879D9DF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="" xmlns:a16="http://schemas.microsoft.com/office/drawing/2014/main" id="{B5F26A87-0610-435F-AA13-BD658385C9D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67230" y="-8468"/>
            <a:ext cx="4763558" cy="6866467"/>
            <a:chOff x="67175" y="-8467"/>
            <a:chExt cx="4763558" cy="68664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="" xmlns:a16="http://schemas.microsoft.com/office/drawing/2014/main" id="{E6321436-5AAD-4FB6-BB0D-316D4540E82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448300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="" xmlns:a16="http://schemas.microsoft.com/office/drawing/2014/main" id="{94B0BD33-3D46-4F43-947A-825DFEF6106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7175" y="3681413"/>
              <a:ext cx="4763558" cy="3176587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3">
              <a:extLst>
                <a:ext uri="{FF2B5EF4-FFF2-40B4-BE49-F238E27FC236}">
                  <a16:creationId xmlns="" xmlns:a16="http://schemas.microsoft.com/office/drawing/2014/main" id="{92E26C27-E1F5-47DC-9F83-469D196C55D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58764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="" xmlns:a16="http://schemas.microsoft.com/office/drawing/2014/main" id="{95F944E7-2B4E-4AE2-B4DB-846FF8AE0B7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0730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>
              <a:extLst>
                <a:ext uri="{FF2B5EF4-FFF2-40B4-BE49-F238E27FC236}">
                  <a16:creationId xmlns="" xmlns:a16="http://schemas.microsoft.com/office/drawing/2014/main" id="{FF14952D-390F-46CC-B302-73DDD9C4160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9621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>
              <a:extLst>
                <a:ext uri="{FF2B5EF4-FFF2-40B4-BE49-F238E27FC236}">
                  <a16:creationId xmlns="" xmlns:a16="http://schemas.microsoft.com/office/drawing/2014/main" id="{867CDE55-B22A-40D0-882A-9452919EEC2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11788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>
              <a:extLst>
                <a:ext uri="{FF2B5EF4-FFF2-40B4-BE49-F238E27FC236}">
                  <a16:creationId xmlns="" xmlns:a16="http://schemas.microsoft.com/office/drawing/2014/main" id="{8C409231-C942-4808-B529-DAC32A7DB00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48954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77335" y="1282701"/>
            <a:ext cx="5096060" cy="43071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ja-JP" altLang="en-US" sz="5400" dirty="0" smtClean="0"/>
              <a:t>テスト自動化</a:t>
            </a:r>
            <a:endParaRPr kumimoji="1" lang="en-US" altLang="ja-JP" sz="5400" dirty="0"/>
          </a:p>
        </p:txBody>
      </p:sp>
      <p:sp>
        <p:nvSpPr>
          <p:cNvPr id="31" name="Freeform: Shape 30">
            <a:extLst>
              <a:ext uri="{FF2B5EF4-FFF2-40B4-BE49-F238E27FC236}">
                <a16:creationId xmlns="" xmlns:a16="http://schemas.microsoft.com/office/drawing/2014/main" id="{69370F01-B8C9-4CE4-824C-92B2792E6E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36497" y="-8468"/>
            <a:ext cx="5074930" cy="6866468"/>
          </a:xfrm>
          <a:custGeom>
            <a:avLst/>
            <a:gdLst>
              <a:gd name="connsiteX0" fmla="*/ 0 w 5074930"/>
              <a:gd name="connsiteY0" fmla="*/ 0 h 6858000"/>
              <a:gd name="connsiteX1" fmla="*/ 1249825 w 5074930"/>
              <a:gd name="connsiteY1" fmla="*/ 0 h 6858000"/>
              <a:gd name="connsiteX2" fmla="*/ 1249825 w 5074930"/>
              <a:gd name="connsiteY2" fmla="*/ 8457 h 6858000"/>
              <a:gd name="connsiteX3" fmla="*/ 5074930 w 5074930"/>
              <a:gd name="connsiteY3" fmla="*/ 8457 h 6858000"/>
              <a:gd name="connsiteX4" fmla="*/ 5074930 w 5074930"/>
              <a:gd name="connsiteY4" fmla="*/ 6858000 h 6858000"/>
              <a:gd name="connsiteX5" fmla="*/ 1249825 w 5074930"/>
              <a:gd name="connsiteY5" fmla="*/ 6858000 h 6858000"/>
              <a:gd name="connsiteX6" fmla="*/ 1109383 w 507493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4930" h="6858000">
                <a:moveTo>
                  <a:pt x="0" y="0"/>
                </a:moveTo>
                <a:lnTo>
                  <a:pt x="1249825" y="0"/>
                </a:lnTo>
                <a:lnTo>
                  <a:pt x="1249825" y="8457"/>
                </a:lnTo>
                <a:lnTo>
                  <a:pt x="5074930" y="8457"/>
                </a:lnTo>
                <a:lnTo>
                  <a:pt x="5074930" y="6858000"/>
                </a:lnTo>
                <a:lnTo>
                  <a:pt x="1249825" y="6858000"/>
                </a:lnTo>
                <a:lnTo>
                  <a:pt x="1109383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5958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="" xmlns:a16="http://schemas.microsoft.com/office/drawing/2014/main" id="{28460BD8-AE3F-4AC9-9D0B-717052AA5D3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="" xmlns:a16="http://schemas.microsoft.com/office/drawing/2014/main" id="{54420CFE-F482-466E-9E1E-C78513C0B85D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="" xmlns:a16="http://schemas.microsoft.com/office/drawing/2014/main" id="{5331032B-BD21-4BDA-920C-12E358052567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="" xmlns:a16="http://schemas.microsoft.com/office/drawing/2014/main" id="{E7514DA3-59E7-409E-8A3B-AD097F6E564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="" xmlns:a16="http://schemas.microsoft.com/office/drawing/2014/main" id="{57B9A2A6-3BE4-4599-9364-F71C5BFD61F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="" xmlns:a16="http://schemas.microsoft.com/office/drawing/2014/main" id="{4FD744C6-4ED8-4BC9-BF68-6BDF701C5DB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="" xmlns:a16="http://schemas.microsoft.com/office/drawing/2014/main" id="{092C5BAD-C911-4F8F-A1C5-470268BE668B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="" xmlns:a16="http://schemas.microsoft.com/office/drawing/2014/main" id="{B133D0C8-4EC4-424F-8E70-0482D5B1B653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="" xmlns:a16="http://schemas.microsoft.com/office/drawing/2014/main" id="{7B1532A0-F4B3-4DE8-B18F-740CAAD25AC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="" xmlns:a16="http://schemas.microsoft.com/office/drawing/2014/main" id="{8EFDD162-BBBA-4062-8BBF-53DBA1091374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="" xmlns:a16="http://schemas.microsoft.com/office/drawing/2014/main" id="{DCFC9E65-3E19-4483-B952-25D29683CA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0" name="Rectangle 19">
            <a:extLst>
              <a:ext uri="{FF2B5EF4-FFF2-40B4-BE49-F238E27FC236}">
                <a16:creationId xmlns="" xmlns:a16="http://schemas.microsoft.com/office/drawing/2014/main" id="{0ADFFC45-3DC9-4433-926F-043E879D9DF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="" xmlns:a16="http://schemas.microsoft.com/office/drawing/2014/main" id="{B5F26A87-0610-435F-AA13-BD658385C9D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267230" y="-8468"/>
            <a:ext cx="4763558" cy="6866467"/>
            <a:chOff x="67175" y="-8467"/>
            <a:chExt cx="4763558" cy="68664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="" xmlns:a16="http://schemas.microsoft.com/office/drawing/2014/main" id="{E6321436-5AAD-4FB6-BB0D-316D4540E82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448300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="" xmlns:a16="http://schemas.microsoft.com/office/drawing/2014/main" id="{94B0BD33-3D46-4F43-947A-825DFEF6106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7175" y="3681413"/>
              <a:ext cx="4763558" cy="3176587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3">
              <a:extLst>
                <a:ext uri="{FF2B5EF4-FFF2-40B4-BE49-F238E27FC236}">
                  <a16:creationId xmlns="" xmlns:a16="http://schemas.microsoft.com/office/drawing/2014/main" id="{92E26C27-E1F5-47DC-9F83-469D196C55D0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58764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="" xmlns:a16="http://schemas.microsoft.com/office/drawing/2014/main" id="{95F944E7-2B4E-4AE2-B4DB-846FF8AE0B7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80730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>
              <a:extLst>
                <a:ext uri="{FF2B5EF4-FFF2-40B4-BE49-F238E27FC236}">
                  <a16:creationId xmlns="" xmlns:a16="http://schemas.microsoft.com/office/drawing/2014/main" id="{FF14952D-390F-46CC-B302-73DDD9C4160F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9621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>
              <a:extLst>
                <a:ext uri="{FF2B5EF4-FFF2-40B4-BE49-F238E27FC236}">
                  <a16:creationId xmlns="" xmlns:a16="http://schemas.microsoft.com/office/drawing/2014/main" id="{867CDE55-B22A-40D0-882A-9452919EEC28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11788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>
              <a:extLst>
                <a:ext uri="{FF2B5EF4-FFF2-40B4-BE49-F238E27FC236}">
                  <a16:creationId xmlns="" xmlns:a16="http://schemas.microsoft.com/office/drawing/2014/main" id="{8C409231-C942-4808-B529-DAC32A7DB00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48954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77335" y="1282701"/>
            <a:ext cx="5096060" cy="43071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kumimoji="1" lang="ja-JP" altLang="en-US" sz="5400"/>
              <a:t>カバレッジ</a:t>
            </a:r>
            <a:endParaRPr kumimoji="1" lang="en-US" altLang="ja-JP" sz="5400"/>
          </a:p>
        </p:txBody>
      </p:sp>
      <p:sp>
        <p:nvSpPr>
          <p:cNvPr id="31" name="Freeform: Shape 30">
            <a:extLst>
              <a:ext uri="{FF2B5EF4-FFF2-40B4-BE49-F238E27FC236}">
                <a16:creationId xmlns="" xmlns:a16="http://schemas.microsoft.com/office/drawing/2014/main" id="{69370F01-B8C9-4CE4-824C-92B2792E6ED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36497" y="-8468"/>
            <a:ext cx="5074930" cy="6866468"/>
          </a:xfrm>
          <a:custGeom>
            <a:avLst/>
            <a:gdLst>
              <a:gd name="connsiteX0" fmla="*/ 0 w 5074930"/>
              <a:gd name="connsiteY0" fmla="*/ 0 h 6858000"/>
              <a:gd name="connsiteX1" fmla="*/ 1249825 w 5074930"/>
              <a:gd name="connsiteY1" fmla="*/ 0 h 6858000"/>
              <a:gd name="connsiteX2" fmla="*/ 1249825 w 5074930"/>
              <a:gd name="connsiteY2" fmla="*/ 8457 h 6858000"/>
              <a:gd name="connsiteX3" fmla="*/ 5074930 w 5074930"/>
              <a:gd name="connsiteY3" fmla="*/ 8457 h 6858000"/>
              <a:gd name="connsiteX4" fmla="*/ 5074930 w 5074930"/>
              <a:gd name="connsiteY4" fmla="*/ 6858000 h 6858000"/>
              <a:gd name="connsiteX5" fmla="*/ 1249825 w 5074930"/>
              <a:gd name="connsiteY5" fmla="*/ 6858000 h 6858000"/>
              <a:gd name="connsiteX6" fmla="*/ 1109383 w 507493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74930" h="6858000">
                <a:moveTo>
                  <a:pt x="0" y="0"/>
                </a:moveTo>
                <a:lnTo>
                  <a:pt x="1249825" y="0"/>
                </a:lnTo>
                <a:lnTo>
                  <a:pt x="1249825" y="8457"/>
                </a:lnTo>
                <a:lnTo>
                  <a:pt x="5074930" y="8457"/>
                </a:lnTo>
                <a:lnTo>
                  <a:pt x="5074930" y="6858000"/>
                </a:lnTo>
                <a:lnTo>
                  <a:pt x="1249825" y="6858000"/>
                </a:lnTo>
                <a:lnTo>
                  <a:pt x="1109383" y="6858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1787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97832" y="1985210"/>
            <a:ext cx="8576171" cy="2065625"/>
          </a:xfrm>
        </p:spPr>
        <p:txBody>
          <a:bodyPr/>
          <a:lstStyle/>
          <a:p>
            <a:r>
              <a:rPr lang="ja-JP" altLang="en-US" dirty="0" smtClean="0"/>
              <a:t>今回の使用したソースは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en-US" altLang="ja-JP" dirty="0" err="1" smtClean="0"/>
              <a:t>github</a:t>
            </a:r>
            <a:r>
              <a:rPr lang="en-US" altLang="ja-JP" dirty="0" smtClean="0"/>
              <a:t> :@</a:t>
            </a:r>
            <a:r>
              <a:rPr lang="en-US" altLang="ja-JP" dirty="0" err="1" smtClean="0"/>
              <a:t>naoyayamamoto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19720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B4DE830A-B531-4A3B-96F6-0ECE88B0855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xmlns="" id="{2813DF2C-461A-4A8F-9679-A172790D1F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54CD3A85-C039-4249-86E4-1EB9318B549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xmlns="" id="{887EA6D2-2883-42C2-993D-094CA6D65DA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xmlns="" id="{3B895046-636F-4D1B-ACA4-29AA0CB332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xmlns="" id="{C6B0CDE3-E054-4EDD-A43B-F96843D8BF5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xmlns="" id="{3B66B1A2-F145-4C9B-85CC-4BF30D58CBC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xmlns="" id="{5D4FC972-94B3-4035-8D31-E668C132B41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xmlns="" id="{374B9941-AFBE-4A77-A50E-B6EA04A746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xmlns="" id="{27A982C5-2C38-4CE9-BC18-94697AD657F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xmlns="" id="{0060D8D1-7BB1-498F-AFBB-ADAC130A9E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600199" y="4571999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kumimoji="1" lang="en-US" altLang="ja-JP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phpunit</a:t>
            </a:r>
            <a:r>
              <a:rPr kumimoji="1" lang="ja-JP" alt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インストール</a:t>
            </a:r>
            <a:endParaRPr kumimoji="1" lang="en-US" altLang="ja-JP" sz="4800" kern="120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1674795" y="5659655"/>
            <a:ext cx="7599205" cy="61189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ja-JP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composer</a:t>
            </a:r>
            <a:r>
              <a:rPr lang="ja-JP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でインストール</a:t>
            </a:r>
            <a:endParaRPr kumimoji="1" lang="en-US" altLang="ja-JP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600201" y="609600"/>
            <a:ext cx="6562805" cy="364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882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1F2B4773-3207-44CC-B7AC-892B7049821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xmlns="" id="{2B8267CA-A7A5-4E11-9D92-4EAC3DD3E80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E83D61B5-C6B4-4A4B-85AD-FEE7A54912C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xmlns="" id="{A0B67FE4-688F-4497-8BFD-157613A697D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xmlns="" id="{3BF5BE1A-9BAC-4581-A82B-FD8FE31595B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xmlns="" id="{971E5644-6772-414A-8199-E30BFB02A5D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xmlns="" id="{E8246D50-BB0C-408E-93FD-7B8D63A7F78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xmlns="" id="{AFBC5D22-68C1-44FB-8181-CB84ECAA83F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xmlns="" id="{FB6D0FCE-FBDB-4655-A1A7-640B1E86B56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xmlns="" id="{BC8157DF-FD90-4AD6-B803-3AC0ACD8E6A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xmlns="" id="{3548B067-9D63-4D21-92EF-CBC9E6338C8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 sz="3600" dirty="0" err="1" smtClean="0"/>
              <a:t>phpunit.xml</a:t>
            </a:r>
            <a:r>
              <a:rPr kumimoji="1" lang="ja-JP" altLang="en-US" sz="3600" dirty="0" smtClean="0"/>
              <a:t>作成</a:t>
            </a:r>
            <a:endParaRPr kumimoji="1" lang="en-US" altLang="ja-JP" sz="3600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685167" y="2160589"/>
            <a:ext cx="3720916" cy="356073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kumimoji="1" lang="en-US" altLang="ja-JP" dirty="0" err="1" smtClean="0"/>
              <a:t>phpunit</a:t>
            </a:r>
            <a:r>
              <a:rPr kumimoji="1" lang="ja-JP" altLang="en-US" dirty="0" smtClean="0"/>
              <a:t>を実行する際に参照されるコンフィグファイル</a:t>
            </a:r>
            <a:endParaRPr lang="en-US" altLang="ja-JP" dirty="0"/>
          </a:p>
          <a:p>
            <a:pPr>
              <a:buFont typeface="Wingdings 3" charset="2"/>
              <a:buChar char=""/>
            </a:pPr>
            <a:r>
              <a:rPr lang="en-US" altLang="ja-JP" dirty="0" smtClean="0"/>
              <a:t>bootstrap(</a:t>
            </a:r>
            <a:r>
              <a:rPr lang="ja-JP" altLang="en-US" dirty="0" smtClean="0"/>
              <a:t>最初に実行されるファイル</a:t>
            </a:r>
            <a:r>
              <a:rPr lang="en-US" altLang="ja-JP" dirty="0" smtClean="0"/>
              <a:t>)</a:t>
            </a:r>
          </a:p>
          <a:p>
            <a:pPr>
              <a:buFont typeface="Wingdings 3" charset="2"/>
              <a:buChar char=""/>
            </a:pPr>
            <a:r>
              <a:rPr kumimoji="1" lang="en-US" altLang="ja-JP" dirty="0" err="1" smtClean="0"/>
              <a:t>testsuite</a:t>
            </a:r>
            <a:r>
              <a:rPr kumimoji="1" lang="en-US" altLang="ja-JP" dirty="0" smtClean="0"/>
              <a:t> &gt; directory (</a:t>
            </a:r>
            <a:r>
              <a:rPr kumimoji="1" lang="ja-JP" altLang="en-US" dirty="0" smtClean="0"/>
              <a:t>検査するファイル</a:t>
            </a:r>
            <a:r>
              <a:rPr kumimoji="1" lang="en-US" altLang="ja-JP" dirty="0" smtClean="0"/>
              <a:t>)</a:t>
            </a:r>
          </a:p>
          <a:p>
            <a:pPr>
              <a:buFont typeface="Wingdings 3" charset="2"/>
              <a:buChar char=""/>
            </a:pPr>
            <a:r>
              <a:rPr lang="en-US" altLang="ja-JP" dirty="0" smtClean="0"/>
              <a:t>filter (</a:t>
            </a:r>
            <a:r>
              <a:rPr lang="ja-JP" altLang="en-US" dirty="0" smtClean="0"/>
              <a:t>検査対象ファイルの取捨選択</a:t>
            </a:r>
            <a:r>
              <a:rPr lang="en-US" altLang="ja-JP" dirty="0" smtClean="0"/>
              <a:t>)</a:t>
            </a:r>
            <a:endParaRPr kumimoji="1" lang="en-US" altLang="ja-JP" dirty="0" smtClean="0"/>
          </a:p>
        </p:txBody>
      </p:sp>
      <p:pic>
        <p:nvPicPr>
          <p:cNvPr id="5" name="コンテンツ プレースホルダー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54035" y="734958"/>
            <a:ext cx="4602747" cy="4883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825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/>
              <a:t>bootstrap</a:t>
            </a:r>
            <a:r>
              <a:rPr kumimoji="1" lang="ja-JP" altLang="en-US" dirty="0" smtClean="0"/>
              <a:t>ファイルの作成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 smtClean="0"/>
              <a:t>テスト実行時に最初の一回だけ実行させるファイル</a:t>
            </a:r>
            <a:endParaRPr kumimoji="1" lang="en-US" altLang="ja-JP" dirty="0" smtClean="0"/>
          </a:p>
          <a:p>
            <a:r>
              <a:rPr lang="ja-JP" altLang="en-US" dirty="0" smtClean="0"/>
              <a:t>主にファイルのロードや事前データの準備を行う</a:t>
            </a:r>
            <a:endParaRPr lang="en-US" altLang="ja-JP" dirty="0" smtClean="0"/>
          </a:p>
          <a:p>
            <a:endParaRPr kumimoji="1" lang="en-US" altLang="ja-JP" dirty="0" smtClean="0"/>
          </a:p>
          <a:p>
            <a:r>
              <a:rPr lang="en-US" altLang="ja-JP" dirty="0" err="1" smtClean="0"/>
              <a:t>phalcon</a:t>
            </a:r>
            <a:r>
              <a:rPr lang="ja-JP" altLang="en-US" dirty="0" smtClean="0"/>
              <a:t>ではテスト対象のファイルをロードさせておく</a:t>
            </a:r>
            <a:endParaRPr kumimoji="1" lang="en-US" altLang="ja-JP" dirty="0" smtClean="0"/>
          </a:p>
        </p:txBody>
      </p:sp>
    </p:spTree>
    <p:extLst>
      <p:ext uri="{BB962C8B-B14F-4D97-AF65-F5344CB8AC3E}">
        <p14:creationId xmlns:p14="http://schemas.microsoft.com/office/powerpoint/2010/main" val="68353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6920" y="0"/>
            <a:ext cx="6571379" cy="686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480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28460BD8-AE3F-4AC9-9D0B-717052AA5D3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xmlns="" id="{54420CFE-F482-466E-9E1E-C78513C0B85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xmlns="" id="{5331032B-BD21-4BDA-920C-12E35805256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23">
              <a:extLst>
                <a:ext uri="{FF2B5EF4-FFF2-40B4-BE49-F238E27FC236}">
                  <a16:creationId xmlns:a16="http://schemas.microsoft.com/office/drawing/2014/main" xmlns="" id="{E7514DA3-59E7-409E-8A3B-AD097F6E564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Rectangle 25">
              <a:extLst>
                <a:ext uri="{FF2B5EF4-FFF2-40B4-BE49-F238E27FC236}">
                  <a16:creationId xmlns:a16="http://schemas.microsoft.com/office/drawing/2014/main" xmlns="" id="{57B9A2A6-3BE4-4599-9364-F71C5BFD61F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Isosceles Triangle 12">
              <a:extLst>
                <a:ext uri="{FF2B5EF4-FFF2-40B4-BE49-F238E27FC236}">
                  <a16:creationId xmlns:a16="http://schemas.microsoft.com/office/drawing/2014/main" xmlns="" id="{4FD744C6-4ED8-4BC9-BF68-6BDF701C5DB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7">
              <a:extLst>
                <a:ext uri="{FF2B5EF4-FFF2-40B4-BE49-F238E27FC236}">
                  <a16:creationId xmlns:a16="http://schemas.microsoft.com/office/drawing/2014/main" xmlns="" id="{092C5BAD-C911-4F8F-A1C5-470268BE668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8">
              <a:extLst>
                <a:ext uri="{FF2B5EF4-FFF2-40B4-BE49-F238E27FC236}">
                  <a16:creationId xmlns:a16="http://schemas.microsoft.com/office/drawing/2014/main" xmlns="" id="{B133D0C8-4EC4-424F-8E70-0482D5B1B65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9">
              <a:extLst>
                <a:ext uri="{FF2B5EF4-FFF2-40B4-BE49-F238E27FC236}">
                  <a16:creationId xmlns:a16="http://schemas.microsoft.com/office/drawing/2014/main" xmlns="" id="{7B1532A0-F4B3-4DE8-B18F-740CAAD25AC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xmlns="" id="{8EFDD162-BBBA-4062-8BBF-53DBA109137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xmlns="" id="{DCFC9E65-3E19-4483-B952-25D29683CA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xmlns="" id="{27577DEC-D9A5-404D-9789-702F4319BEC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507067" y="2404534"/>
            <a:ext cx="7766936" cy="164630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kumimoji="1" lang="en-US" altLang="ja-JP" sz="5400" dirty="0"/>
              <a:t>phpunit</a:t>
            </a:r>
            <a:r>
              <a:rPr kumimoji="1" lang="ja-JP" altLang="en-US" sz="5400" dirty="0"/>
              <a:t>のメソッド紹介</a:t>
            </a:r>
            <a:endParaRPr kumimoji="1" lang="en-US" altLang="ja-JP" sz="5400" dirty="0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xmlns="" id="{CEEA9366-CEA8-4F23-B065-4337F0D836F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xmlns="" id="{904A03D6-39B4-4278-9BE1-A07E024499B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rgbClr val="FFFFFF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xmlns="" id="{FBE459AF-3736-4886-82E0-9B5DA427B5E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alpha val="8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xmlns="" id="{4B6B88EF-180C-4E39-8A3F-A52E87110C6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52DFAACF-64D0-4621-8FF4-E2F03C3E8D1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xmlns="" id="{36611FF0-65B3-49DB-97C6-1B72AAD0FB0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xmlns="" id="{0F7407FE-86B1-4890-9D80-9406FBF29E4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9">
              <a:extLst>
                <a:ext uri="{FF2B5EF4-FFF2-40B4-BE49-F238E27FC236}">
                  <a16:creationId xmlns:a16="http://schemas.microsoft.com/office/drawing/2014/main" xmlns="" id="{EBD42D5B-8F87-45B3-98B3-C66944F92E6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xmlns="" id="{F5E04699-59E1-4468-9E7C-83070EEB420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xmlns="" id="{F2AE8F13-9A52-4D7F-9637-321EA7CF321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2678788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テストが実行されるメソッド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1930400"/>
            <a:ext cx="6234906" cy="1923945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677334" y="1561068"/>
            <a:ext cx="4742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プレフィックスに</a:t>
            </a:r>
            <a:r>
              <a:rPr kumimoji="1" lang="en-US" altLang="ja-JP" dirty="0" smtClean="0"/>
              <a:t>test</a:t>
            </a:r>
            <a:r>
              <a:rPr kumimoji="1" lang="ja-JP" altLang="en-US" dirty="0" smtClean="0"/>
              <a:t>が付いているメソッド</a:t>
            </a:r>
            <a:endParaRPr kumimoji="1" lang="ja-JP" altLang="en-US" dirty="0"/>
          </a:p>
        </p:txBody>
      </p:sp>
      <p:pic>
        <p:nvPicPr>
          <p:cNvPr id="5" name="図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4605271"/>
            <a:ext cx="5279760" cy="2083012"/>
          </a:xfrm>
          <a:prstGeom prst="rect">
            <a:avLst/>
          </a:prstGeom>
        </p:spPr>
      </p:pic>
      <p:sp>
        <p:nvSpPr>
          <p:cNvPr id="6" name="テキスト ボックス 5"/>
          <p:cNvSpPr txBox="1"/>
          <p:nvPr/>
        </p:nvSpPr>
        <p:spPr>
          <a:xfrm>
            <a:off x="677334" y="4223677"/>
            <a:ext cx="4972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アノテーションに＠</a:t>
            </a:r>
            <a:r>
              <a:rPr kumimoji="1" lang="en-US" altLang="ja-JP" dirty="0" smtClean="0"/>
              <a:t>test</a:t>
            </a:r>
            <a:r>
              <a:rPr kumimoji="1" lang="ja-JP" altLang="en-US" dirty="0" smtClean="0"/>
              <a:t>がついているメソッド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0864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err="1" smtClean="0"/>
              <a:t>setUp</a:t>
            </a:r>
            <a:r>
              <a:rPr kumimoji="1" lang="en-US" altLang="ja-JP" dirty="0" smtClean="0"/>
              <a:t>/</a:t>
            </a:r>
            <a:r>
              <a:rPr kumimoji="1" lang="en-US" altLang="ja-JP" dirty="0" err="1" smtClean="0"/>
              <a:t>tearDown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kumimoji="1" lang="en-US" altLang="ja-JP" dirty="0" err="1" smtClean="0"/>
              <a:t>setUp</a:t>
            </a:r>
            <a:endParaRPr kumimoji="1" lang="en-US" altLang="ja-JP" dirty="0" smtClean="0"/>
          </a:p>
          <a:p>
            <a:r>
              <a:rPr lang="ja-JP" altLang="en-US" dirty="0" smtClean="0"/>
              <a:t>テスト実行前の準備</a:t>
            </a:r>
            <a:endParaRPr kumimoji="1" lang="ja-JP" altLang="en-US" dirty="0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en-US" altLang="ja-JP" dirty="0" err="1" smtClean="0"/>
              <a:t>tearDown</a:t>
            </a:r>
            <a:endParaRPr kumimoji="1" lang="en-US" altLang="ja-JP" dirty="0" smtClean="0"/>
          </a:p>
          <a:p>
            <a:r>
              <a:rPr lang="ja-JP" altLang="en-US" dirty="0" smtClean="0"/>
              <a:t>テスト実行後の後処理</a:t>
            </a:r>
            <a:endParaRPr lang="en-US" altLang="ja-JP" dirty="0" smtClean="0"/>
          </a:p>
          <a:p>
            <a:r>
              <a:rPr kumimoji="1" lang="ja-JP" altLang="en-US" dirty="0" smtClean="0"/>
              <a:t>他のテストに影響がないように副作用の処理を行う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5522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ファセット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Yu Gothic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Yu Gothic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ファセット</Template>
  <TotalTime>322</TotalTime>
  <Words>294</Words>
  <Application>Microsoft Macintosh PowerPoint</Application>
  <PresentationFormat>ワイド画面</PresentationFormat>
  <Paragraphs>63</Paragraphs>
  <Slides>23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23</vt:i4>
      </vt:variant>
    </vt:vector>
  </HeadingPairs>
  <TitlesOfParts>
    <vt:vector size="29" baseType="lpstr">
      <vt:lpstr>Arial</vt:lpstr>
      <vt:lpstr>Trebuchet MS</vt:lpstr>
      <vt:lpstr>Wingdings 3</vt:lpstr>
      <vt:lpstr>Yu Gothic</vt:lpstr>
      <vt:lpstr>メイリオ</vt:lpstr>
      <vt:lpstr>ファセット</vt:lpstr>
      <vt:lpstr>phalconでphpunit</vt:lpstr>
      <vt:lpstr>目次</vt:lpstr>
      <vt:lpstr>phpunitインストール</vt:lpstr>
      <vt:lpstr>phpunit.xml作成</vt:lpstr>
      <vt:lpstr>bootstrapファイルの作成</vt:lpstr>
      <vt:lpstr>PowerPoint プレゼンテーション</vt:lpstr>
      <vt:lpstr>phpunitのメソッド紹介</vt:lpstr>
      <vt:lpstr>テストが実行されるメソッド</vt:lpstr>
      <vt:lpstr>setUp/tearDown</vt:lpstr>
      <vt:lpstr>アノテーション1</vt:lpstr>
      <vt:lpstr>アノテーション2</vt:lpstr>
      <vt:lpstr>assertメソッド(アサーション)</vt:lpstr>
      <vt:lpstr>phalconでの書き方</vt:lpstr>
      <vt:lpstr>phalcon/incubatorを使用する</vt:lpstr>
      <vt:lpstr>PowerPoint プレゼンテーション</vt:lpstr>
      <vt:lpstr>PowerPoint プレゼンテーション</vt:lpstr>
      <vt:lpstr>API実行メソッドを準備</vt:lpstr>
      <vt:lpstr>結果はresponseから取得する</vt:lpstr>
      <vt:lpstr>ベースクラスを継承してテストを書いていく</vt:lpstr>
      <vt:lpstr>高速化 </vt:lpstr>
      <vt:lpstr>テスト自動化</vt:lpstr>
      <vt:lpstr>カバレッジ</vt:lpstr>
      <vt:lpstr>今回の使用したソースは github :@naoyayamamoto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phpunit</dc:title>
  <dc:creator>山本直矢</dc:creator>
  <cp:lastModifiedBy>山本直矢</cp:lastModifiedBy>
  <cp:revision>18</cp:revision>
  <dcterms:created xsi:type="dcterms:W3CDTF">2018-07-30T04:40:27Z</dcterms:created>
  <dcterms:modified xsi:type="dcterms:W3CDTF">2018-07-31T04:36:02Z</dcterms:modified>
</cp:coreProperties>
</file>